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  <p:sldMasterId id="2147483665" r:id="rId3"/>
  </p:sldMasterIdLst>
  <p:notesMasterIdLst>
    <p:notesMasterId r:id="rId18"/>
  </p:notesMasterIdLst>
  <p:sldIdLst>
    <p:sldId id="256" r:id="rId4"/>
    <p:sldId id="25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75" r:id="rId17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7E428"/>
    <a:srgbClr val="F87272"/>
    <a:srgbClr val="EDDD7D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82942C-2B67-466A-9256-30B75186B3D3}">
  <a:tblStyle styleId="{B982942C-2B67-466A-9256-30B75186B3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26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 GENERATED per annum</a:t>
            </a:r>
          </a:p>
        </c:rich>
      </c:tx>
      <c:layout>
        <c:manualLayout>
          <c:xMode val="edge"/>
          <c:yMode val="edge"/>
          <c:x val="0.15736355079790049"/>
          <c:y val="3.11818281144692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 per annum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45CD-47EA-A930-166B2A4560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45CD-47EA-A930-166B2A456019}"/>
              </c:ext>
            </c:extLst>
          </c:dPt>
          <c:dLbls>
            <c:dLbl>
              <c:idx val="0"/>
              <c:layout>
                <c:manualLayout>
                  <c:x val="1.0540185911174109E-2"/>
                  <c:y val="-9.43663386279434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633A72C-0442-4D5F-8DAB-4521D4FB6C25}" type="VALUE">
                      <a:rPr lang="en-US"/>
                      <a:pPr>
                        <a:defRPr/>
                      </a:pPr>
                      <a:t>[VALUE]</a:t>
                    </a:fld>
                    <a:r>
                      <a:rPr lang="en-US"/>
                      <a:t> Billion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5CD-47EA-A930-166B2A456019}"/>
                </c:ext>
              </c:extLst>
            </c:dLbl>
            <c:dLbl>
              <c:idx val="1"/>
              <c:layout>
                <c:manualLayout>
                  <c:x val="2.4593767126073071E-2"/>
                  <c:y val="0.141309427418650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45E2359-821E-4823-A1B7-53C33F5FA599}" type="VALUE">
                      <a:rPr lang="en-US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[VALUE]</a:t>
                    </a:fld>
                    <a:endParaRPr lang="en-US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/>
                      <a:t>Billion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5CD-47EA-A930-166B2A456019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Diet Industry</c:v>
                </c:pt>
                <c:pt idx="1">
                  <c:v>Gym Industry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CD-47EA-A930-166B2A4560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Meal Cost per Week in 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Meal Cost per Week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617CBE9-6EB4-47EE-8812-214E5E193769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E0D-4F4B-B8B6-6CB7109F5E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Jenny Craig</c:v>
                </c:pt>
                <c:pt idx="1">
                  <c:v>NutriSystem</c:v>
                </c:pt>
                <c:pt idx="2">
                  <c:v>Atkins Diet</c:v>
                </c:pt>
                <c:pt idx="3">
                  <c:v>Weight watchers</c:v>
                </c:pt>
                <c:pt idx="4">
                  <c:v>Zone Diet</c:v>
                </c:pt>
                <c:pt idx="5">
                  <c:v>South Beach Diet</c:v>
                </c:pt>
                <c:pt idx="6">
                  <c:v>Subway Sandwich</c:v>
                </c:pt>
                <c:pt idx="7">
                  <c:v>Personal Diet Problem Solver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137.65</c:v>
                </c:pt>
                <c:pt idx="1">
                  <c:v>113.52</c:v>
                </c:pt>
                <c:pt idx="2">
                  <c:v>100.52</c:v>
                </c:pt>
                <c:pt idx="3">
                  <c:v>96.64</c:v>
                </c:pt>
                <c:pt idx="4">
                  <c:v>92.84</c:v>
                </c:pt>
                <c:pt idx="5">
                  <c:v>78.61</c:v>
                </c:pt>
                <c:pt idx="6">
                  <c:v>68.599999999999994</c:v>
                </c:pt>
                <c:pt idx="7">
                  <c:v>68.77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0D-4F4B-B8B6-6CB7109F5EA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707501352"/>
        <c:axId val="707500696"/>
      </c:barChart>
      <c:catAx>
        <c:axId val="707501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500696"/>
        <c:crosses val="autoZero"/>
        <c:auto val="1"/>
        <c:lblAlgn val="ctr"/>
        <c:lblOffset val="100"/>
        <c:noMultiLvlLbl val="0"/>
      </c:catAx>
      <c:valAx>
        <c:axId val="707500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07501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5" name="Shape 15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6" name="Shape 16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Shape 18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1143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Shape 19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hape 20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21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" name="Shape 22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no Subhead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 w/ Bulle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7350" marR="0" lvl="3" indent="-158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63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 w/ Bullets 2 col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4242000" cy="438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7350" marR="0" lvl="3" indent="-158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63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3"/>
          </p:nvPr>
        </p:nvSpPr>
        <p:spPr>
          <a:xfrm>
            <a:off x="4627391" y="1709351"/>
            <a:ext cx="4242000" cy="438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7350" marR="0" lvl="3" indent="-158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 w/ No Bulle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63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no Subhead 2 col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27013" y="1112109"/>
            <a:ext cx="4248900" cy="498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2"/>
          </p:nvPr>
        </p:nvSpPr>
        <p:spPr>
          <a:xfrm>
            <a:off x="4661715" y="1112109"/>
            <a:ext cx="4248900" cy="498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evens Se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8" name="Shape 2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9" name="Shape 29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Shape 30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1" name="Shape 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66" y="-14942"/>
            <a:ext cx="2324100" cy="13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Shape 32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33" name="Shape 33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Shape 34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Shape 3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1143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evens Cloc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1" name="Shape 41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42" name="Shape 42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Shape 43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Shape 44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1143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Shape 45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46" name="Shape 46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Shape 47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8" name="Shape 48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evens Fountai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55" name="Shape 5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Shape 56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Shape 5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1143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Shape 5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59" name="Shape 59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Shape 60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1" name="Shape 61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rchbear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7" name="Shape 67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68" name="Shape 68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Shape 69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Shape 70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1143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72" name="Shape 72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Shape 73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4" name="Shape 74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udents with NYC skylin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81" name="Shape 81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Shape 82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Shape 8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1143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Shape 84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85" name="Shape 85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Shape 86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7" name="Shape 87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dwin A Stevens Hall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3" name="Shape 93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4" name="Shape 94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Shape 9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" name="Shape 96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1143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98" name="Shape 98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Shape 99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0" name="Shape 100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ield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 descr="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7063" y="1170132"/>
            <a:ext cx="5216937" cy="5687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7" name="Shape 107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Shape 108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9" name="Shape 10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1143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Shape 110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11" name="Shape 111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Shape 112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3" name="Shape 113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Shape 116"/>
          <p:cNvGrpSpPr/>
          <p:nvPr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117" name="Shape 117"/>
            <p:cNvCxnSpPr/>
            <p:nvPr/>
          </p:nvCxnSpPr>
          <p:spPr>
            <a:xfrm>
              <a:off x="4822622" y="5245111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Shape 118"/>
            <p:cNvCxnSpPr/>
            <p:nvPr/>
          </p:nvCxnSpPr>
          <p:spPr>
            <a:xfrm>
              <a:off x="-1276426" y="5245668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Shape 11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-1143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1" name="Shape 121" descr="Stevens-Secondary-PMSColor-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5428" y="678404"/>
            <a:ext cx="3544298" cy="302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4263995"/>
            <a:ext cx="24384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099048" y="6419355"/>
            <a:ext cx="3045000" cy="0"/>
          </a:xfrm>
          <a:prstGeom prst="straightConnector1">
            <a:avLst/>
          </a:prstGeom>
          <a:noFill/>
          <a:ln w="50800" cap="flat" cmpd="sng">
            <a:solidFill>
              <a:srgbClr val="DF70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0" y="6419912"/>
            <a:ext cx="6099000" cy="0"/>
          </a:xfrm>
          <a:prstGeom prst="straightConnector1">
            <a:avLst/>
          </a:prstGeom>
          <a:noFill/>
          <a:ln w="50800" cap="flat" cmpd="sng">
            <a:solidFill>
              <a:srgbClr val="0F78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0" y="6446520"/>
            <a:ext cx="9144000" cy="41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91150" y="6584950"/>
            <a:ext cx="29337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Shape 129"/>
          <p:cNvGrpSpPr/>
          <p:nvPr/>
        </p:nvGrpSpPr>
        <p:grpSpPr>
          <a:xfrm>
            <a:off x="0" y="0"/>
            <a:ext cx="9144048" cy="928828"/>
            <a:chOff x="0" y="0"/>
            <a:chExt cx="9144048" cy="928828"/>
          </a:xfrm>
        </p:grpSpPr>
        <p:cxnSp>
          <p:nvCxnSpPr>
            <p:cNvPr id="130" name="Shape 130"/>
            <p:cNvCxnSpPr/>
            <p:nvPr/>
          </p:nvCxnSpPr>
          <p:spPr>
            <a:xfrm>
              <a:off x="6099048" y="26122"/>
              <a:ext cx="3045000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Shape 131"/>
            <p:cNvCxnSpPr/>
            <p:nvPr/>
          </p:nvCxnSpPr>
          <p:spPr>
            <a:xfrm>
              <a:off x="0" y="26679"/>
              <a:ext cx="6099000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2" name="Shape 132"/>
            <p:cNvPicPr preferRelativeResize="0"/>
            <p:nvPr/>
          </p:nvPicPr>
          <p:blipFill rotWithShape="1">
            <a:blip r:embed="rId8">
              <a:alphaModFix/>
            </a:blip>
            <a:srcRect t="13020" r="68664"/>
            <a:stretch/>
          </p:blipFill>
          <p:spPr>
            <a:xfrm>
              <a:off x="8323018" y="0"/>
              <a:ext cx="588773" cy="928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.gov/dietaryguidelines/2015/guidelines/appendix-2/#males" TargetMode="External"/><Relationship Id="rId2" Type="http://schemas.openxmlformats.org/officeDocument/2006/relationships/hyperlink" Target="https://health.gov/dietaryguidelines/2015/guidelines/appendix-2/#femalesd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ythonhosted.org/PuLP/" TargetMode="External"/><Relationship Id="rId5" Type="http://schemas.openxmlformats.org/officeDocument/2006/relationships/hyperlink" Target="https://data.world/adamhelsinger/food-nutrition-information" TargetMode="External"/><Relationship Id="rId4" Type="http://schemas.openxmlformats.org/officeDocument/2006/relationships/hyperlink" Target="https://neos-guide.org/content/diet-proble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sv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10" Type="http://schemas.openxmlformats.org/officeDocument/2006/relationships/image" Target="../media/image30.svg"/><Relationship Id="rId19" Type="http://schemas.openxmlformats.org/officeDocument/2006/relationships/image" Target="../media/image39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12" Type="http://schemas.openxmlformats.org/officeDocument/2006/relationships/image" Target="../media/image65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sv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115888" y="4326810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1" dirty="0">
                <a:latin typeface="Cambria"/>
                <a:ea typeface="Cambria"/>
                <a:cs typeface="Cambria"/>
                <a:sym typeface="Cambria"/>
              </a:rPr>
              <a:t>Group members:</a:t>
            </a:r>
          </a:p>
          <a:p>
            <a:pPr marL="0" marR="0" lvl="0" indent="-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Aakanksha Gokhe</a:t>
            </a:r>
          </a:p>
          <a:p>
            <a:pPr marL="0" marR="0" lvl="0" indent="-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Kashmira Pardeshi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8890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600" dirty="0">
                <a:latin typeface="Cambria"/>
                <a:ea typeface="Cambria"/>
                <a:cs typeface="Cambria"/>
                <a:sym typeface="Cambria"/>
              </a:rPr>
              <a:t>Personal Diet Problem Solver with Cost Optimization</a:t>
            </a:r>
            <a:endParaRPr lang="en-US" sz="3600" b="1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295E98-F8EB-4287-B2C8-F5A2209A7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dirty="0"/>
              <a:t>1. Import </a:t>
            </a:r>
            <a:r>
              <a:rPr lang="en-US" i="1" dirty="0"/>
              <a:t>‘pulp’</a:t>
            </a:r>
            <a:r>
              <a:rPr lang="en-US" dirty="0"/>
              <a:t> library</a:t>
            </a:r>
          </a:p>
          <a:p>
            <a:pPr marL="203200" indent="0">
              <a:buNone/>
            </a:pPr>
            <a:r>
              <a:rPr lang="en-US" dirty="0"/>
              <a:t>2. Declare all the variables using </a:t>
            </a:r>
            <a:r>
              <a:rPr lang="en-US" i="1" dirty="0"/>
              <a:t>‘</a:t>
            </a:r>
            <a:r>
              <a:rPr lang="en-US" i="1" dirty="0" err="1"/>
              <a:t>pulp.LPVariable</a:t>
            </a:r>
            <a:r>
              <a:rPr lang="en-US" i="1" dirty="0"/>
              <a:t>()’</a:t>
            </a:r>
            <a:r>
              <a:rPr lang="en-US" dirty="0"/>
              <a:t> function</a:t>
            </a:r>
          </a:p>
          <a:p>
            <a:pPr marL="203200" indent="0">
              <a:buNone/>
            </a:pPr>
            <a:r>
              <a:rPr lang="en-US" dirty="0"/>
              <a:t>3. Mention the functionality – In this case Minimization</a:t>
            </a:r>
          </a:p>
          <a:p>
            <a:pPr marL="203200" indent="0">
              <a:buNone/>
            </a:pPr>
            <a:r>
              <a:rPr lang="en-US" dirty="0"/>
              <a:t>4. Define objective function</a:t>
            </a:r>
          </a:p>
          <a:p>
            <a:pPr marL="203200" indent="0">
              <a:buNone/>
            </a:pPr>
            <a:r>
              <a:rPr lang="en-US" dirty="0"/>
              <a:t>5. Define constraints</a:t>
            </a:r>
          </a:p>
          <a:p>
            <a:pPr marL="203200" indent="0">
              <a:buNone/>
            </a:pPr>
            <a:r>
              <a:rPr lang="en-US" dirty="0"/>
              <a:t>6. Solve the linear equations using </a:t>
            </a:r>
            <a:r>
              <a:rPr lang="en-US" i="1" dirty="0"/>
              <a:t>‘.solve()’</a:t>
            </a:r>
            <a:r>
              <a:rPr lang="en-US" dirty="0"/>
              <a:t> function</a:t>
            </a:r>
          </a:p>
          <a:p>
            <a:pPr marL="2032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CA8A93-B536-422B-813C-A6FE940F55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0DA5D-43C6-4DA0-8259-686DA2B6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0" y="442164"/>
            <a:ext cx="7303200" cy="800847"/>
          </a:xfrm>
        </p:spPr>
        <p:txBody>
          <a:bodyPr/>
          <a:lstStyle/>
          <a:p>
            <a:pPr algn="ctr"/>
            <a:r>
              <a:rPr lang="en-US" sz="4000" dirty="0" err="1"/>
              <a:t>PuLP</a:t>
            </a:r>
            <a:r>
              <a:rPr lang="en-US" sz="4000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414449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41344-D2FE-4056-A568-238FFF69B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AA3D73-4814-4B3B-ABBD-8467999F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0" y="3004764"/>
            <a:ext cx="7303200" cy="848472"/>
          </a:xfrm>
        </p:spPr>
        <p:txBody>
          <a:bodyPr/>
          <a:lstStyle/>
          <a:p>
            <a:pPr algn="ctr"/>
            <a:r>
              <a:rPr lang="en-US" sz="54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43176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77C39-7969-4856-8221-8EE6DF8484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C87222-D6F3-4ECF-8DCF-E09DE43A8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0" y="399302"/>
            <a:ext cx="7303200" cy="705597"/>
          </a:xfrm>
        </p:spPr>
        <p:txBody>
          <a:bodyPr/>
          <a:lstStyle/>
          <a:p>
            <a:pPr algn="ctr"/>
            <a:r>
              <a:rPr lang="en-US" sz="4000" dirty="0"/>
              <a:t>CONCLUSION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10FA4D9-E7A6-4887-AED0-E6F3F488E7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614837"/>
              </p:ext>
            </p:extLst>
          </p:nvPr>
        </p:nvGraphicFramePr>
        <p:xfrm>
          <a:off x="571499" y="1352550"/>
          <a:ext cx="7974851" cy="346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A90DB3B-074B-422C-9F67-AC947912B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4952999"/>
            <a:ext cx="7974851" cy="11408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Cost is optimized		        SUGGESTION: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Essential nutrients are consumed	        It is always recommended that you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You are healthy and fit 		        combine healthy eating with exercise!</a:t>
            </a:r>
          </a:p>
        </p:txBody>
      </p:sp>
    </p:spTree>
    <p:extLst>
      <p:ext uri="{BB962C8B-B14F-4D97-AF65-F5344CB8AC3E}">
        <p14:creationId xmlns:p14="http://schemas.microsoft.com/office/powerpoint/2010/main" val="191356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5D4935-6EE1-4675-913B-03F69D960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6100" indent="-342900">
              <a:buAutoNum type="arabicPeriod"/>
            </a:pPr>
            <a:r>
              <a:rPr lang="en-US" dirty="0">
                <a:hlinkClick r:id="rId2"/>
              </a:rPr>
              <a:t>https://health.gov/dietaryguidelines/2015/guidelines/appendix-2/#femalesd</a:t>
            </a:r>
            <a:endParaRPr lang="en-US" dirty="0"/>
          </a:p>
          <a:p>
            <a:pPr marL="546100" indent="-342900">
              <a:buAutoNum type="arabicPeriod"/>
            </a:pPr>
            <a:r>
              <a:rPr lang="en-US" dirty="0">
                <a:hlinkClick r:id="rId3"/>
              </a:rPr>
              <a:t>https://health.gov/dietaryguidelines/2015/guidelines/appendix-2/#males</a:t>
            </a:r>
            <a:endParaRPr lang="en-US" dirty="0"/>
          </a:p>
          <a:p>
            <a:pPr marL="546100" indent="-342900">
              <a:buAutoNum type="arabicPeriod"/>
            </a:pPr>
            <a:r>
              <a:rPr lang="en-US" dirty="0">
                <a:hlinkClick r:id="rId4"/>
              </a:rPr>
              <a:t>https://neos-guide.org/content/diet-problem</a:t>
            </a:r>
            <a:endParaRPr lang="en-US" dirty="0"/>
          </a:p>
          <a:p>
            <a:pPr marL="546100" indent="-342900">
              <a:buAutoNum type="arabicPeriod"/>
            </a:pPr>
            <a:r>
              <a:rPr lang="en-US" dirty="0">
                <a:hlinkClick r:id="rId5"/>
              </a:rPr>
              <a:t>https://data.world/adamhelsinger/food-nutrition-information</a:t>
            </a:r>
            <a:endParaRPr lang="en-US" dirty="0"/>
          </a:p>
          <a:p>
            <a:pPr marL="546100" indent="-342900">
              <a:buAutoNum type="arabicPeriod"/>
            </a:pPr>
            <a:r>
              <a:rPr lang="en-US" dirty="0">
                <a:hlinkClick r:id="rId6"/>
              </a:rPr>
              <a:t>https://pythonhosted.org/PuLP/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4A290-2F35-4F3F-9D15-ECA3FBD472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0C6CF2-AD17-4A7C-8F7B-A93632F2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0" y="418353"/>
            <a:ext cx="7303200" cy="767510"/>
          </a:xfrm>
        </p:spPr>
        <p:txBody>
          <a:bodyPr/>
          <a:lstStyle/>
          <a:p>
            <a:pPr algn="ctr"/>
            <a:r>
              <a:rPr lang="en-US" sz="40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72826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3576725" y="5473950"/>
            <a:ext cx="2363700" cy="69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340" cy="5358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Contents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Understanding the Problem</a:t>
            </a:r>
            <a:endParaRPr lang="en-US" sz="1600" b="0" i="0" u="none" strike="noStrike" cap="none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Background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Current Approach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Why is it important?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Who Cares?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Our Approach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Implementation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Demonstration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Conclusion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dirty="0">
                <a:latin typeface="Cambria"/>
                <a:ea typeface="Cambria"/>
                <a:cs typeface="Cambria"/>
                <a:sym typeface="Cambria"/>
              </a:rPr>
              <a:t>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CDCA95-2877-4A59-8B6A-6E2999410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969" y="1819275"/>
            <a:ext cx="4411555" cy="1391037"/>
          </a:xfrm>
        </p:spPr>
        <p:txBody>
          <a:bodyPr/>
          <a:lstStyle/>
          <a:p>
            <a:pPr marL="203200" indent="0">
              <a:buNone/>
            </a:pPr>
            <a:r>
              <a:rPr lang="en-US" sz="3600" b="1" dirty="0"/>
              <a:t>	</a:t>
            </a:r>
            <a:r>
              <a:rPr lang="en-US" sz="3600" b="1" dirty="0">
                <a:solidFill>
                  <a:srgbClr val="C00000"/>
                </a:solidFill>
              </a:rPr>
              <a:t>$150 - $180</a:t>
            </a:r>
            <a:r>
              <a:rPr lang="en-US" sz="3600" b="1" dirty="0"/>
              <a:t>		   </a:t>
            </a:r>
            <a:r>
              <a:rPr lang="en-US" dirty="0"/>
              <a:t>Expense / Week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A8816-650B-4F51-A2E8-32CA11A777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7F222E-9569-480E-B861-4AA708A12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0" y="467178"/>
            <a:ext cx="7303200" cy="796085"/>
          </a:xfrm>
        </p:spPr>
        <p:txBody>
          <a:bodyPr/>
          <a:lstStyle/>
          <a:p>
            <a:pPr algn="ctr"/>
            <a:r>
              <a:rPr lang="en-US" sz="4000" dirty="0"/>
              <a:t>THE PROBLEM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CBDAC84-47D6-4B97-B3A1-0B7E6332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49" y="1819275"/>
            <a:ext cx="3186113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Coins">
            <a:extLst>
              <a:ext uri="{FF2B5EF4-FFF2-40B4-BE49-F238E27FC236}">
                <a16:creationId xmlns:a16="http://schemas.microsoft.com/office/drawing/2014/main" id="{349EAA64-FD25-4809-B787-66DBF54D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3474" y="3766324"/>
            <a:ext cx="2155050" cy="2155050"/>
          </a:xfrm>
          <a:prstGeom prst="rect">
            <a:avLst/>
          </a:prstGeom>
        </p:spPr>
      </p:pic>
      <p:pic>
        <p:nvPicPr>
          <p:cNvPr id="13" name="Graphic 12" descr="Money">
            <a:extLst>
              <a:ext uri="{FF2B5EF4-FFF2-40B4-BE49-F238E27FC236}">
                <a16:creationId xmlns:a16="http://schemas.microsoft.com/office/drawing/2014/main" id="{C98D633E-704F-4D07-A95E-A925CFB8C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424" y="3091676"/>
            <a:ext cx="2155050" cy="21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B16CE-99CD-4263-AB51-4E870D175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8D6304-5EF9-4A35-AE9B-86A7FD6EC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0" y="418353"/>
            <a:ext cx="7303200" cy="738128"/>
          </a:xfrm>
        </p:spPr>
        <p:txBody>
          <a:bodyPr/>
          <a:lstStyle/>
          <a:p>
            <a:pPr algn="ctr"/>
            <a:r>
              <a:rPr lang="en-US" sz="4000" dirty="0"/>
              <a:t>BACKGROUND &amp; FACTS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6A1D05F-06BF-41A7-BCA1-CB0F05B2EB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881006"/>
              </p:ext>
            </p:extLst>
          </p:nvPr>
        </p:nvGraphicFramePr>
        <p:xfrm>
          <a:off x="263876" y="2128901"/>
          <a:ext cx="3614737" cy="3505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1AF08DC-173E-43DE-A069-690C84E29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589" y="1483238"/>
            <a:ext cx="4710112" cy="23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lthy lifestyle">
            <a:extLst>
              <a:ext uri="{FF2B5EF4-FFF2-40B4-BE49-F238E27FC236}">
                <a16:creationId xmlns:a16="http://schemas.microsoft.com/office/drawing/2014/main" id="{DA2F8256-030C-4201-966C-8539D4AF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590" y="3962399"/>
            <a:ext cx="4710112" cy="21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1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228BC-7A61-43BD-9176-BDE4598A33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9A6E8F-75F4-48B0-B25B-D8CD5436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0" y="418353"/>
            <a:ext cx="7303200" cy="790613"/>
          </a:xfrm>
        </p:spPr>
        <p:txBody>
          <a:bodyPr/>
          <a:lstStyle/>
          <a:p>
            <a:pPr algn="ctr"/>
            <a:r>
              <a:rPr lang="en-US" sz="4000" dirty="0"/>
              <a:t>WHY IS IT IMPORTANT?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pic>
        <p:nvPicPr>
          <p:cNvPr id="3074" name="Picture 2" descr="Image result for obese person icon in black">
            <a:extLst>
              <a:ext uri="{FF2B5EF4-FFF2-40B4-BE49-F238E27FC236}">
                <a16:creationId xmlns:a16="http://schemas.microsoft.com/office/drawing/2014/main" id="{E0DB074C-5E9B-4E8C-9E61-3138B6CC9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795" y="253954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Stethoscope">
            <a:extLst>
              <a:ext uri="{FF2B5EF4-FFF2-40B4-BE49-F238E27FC236}">
                <a16:creationId xmlns:a16="http://schemas.microsoft.com/office/drawing/2014/main" id="{2950EDE0-F72B-4865-BD09-A9F7B33D5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4061" y="3694685"/>
            <a:ext cx="914400" cy="914400"/>
          </a:xfrm>
          <a:prstGeom prst="rect">
            <a:avLst/>
          </a:prstGeom>
        </p:spPr>
      </p:pic>
      <p:pic>
        <p:nvPicPr>
          <p:cNvPr id="9" name="Graphic 8" descr="Heartbeat">
            <a:extLst>
              <a:ext uri="{FF2B5EF4-FFF2-40B4-BE49-F238E27FC236}">
                <a16:creationId xmlns:a16="http://schemas.microsoft.com/office/drawing/2014/main" id="{D9856322-A522-41AD-A395-42826FC32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3588" y="3586162"/>
            <a:ext cx="914400" cy="914400"/>
          </a:xfrm>
          <a:prstGeom prst="rect">
            <a:avLst/>
          </a:prstGeom>
        </p:spPr>
      </p:pic>
      <p:pic>
        <p:nvPicPr>
          <p:cNvPr id="11" name="Graphic 10" descr="Needle">
            <a:extLst>
              <a:ext uri="{FF2B5EF4-FFF2-40B4-BE49-F238E27FC236}">
                <a16:creationId xmlns:a16="http://schemas.microsoft.com/office/drawing/2014/main" id="{30F4ECD5-6127-4D98-9A01-38C84570F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7499" y="3369380"/>
            <a:ext cx="914400" cy="914400"/>
          </a:xfrm>
          <a:prstGeom prst="rect">
            <a:avLst/>
          </a:prstGeom>
        </p:spPr>
      </p:pic>
      <p:pic>
        <p:nvPicPr>
          <p:cNvPr id="13" name="Graphic 12" descr="Medicine">
            <a:extLst>
              <a:ext uri="{FF2B5EF4-FFF2-40B4-BE49-F238E27FC236}">
                <a16:creationId xmlns:a16="http://schemas.microsoft.com/office/drawing/2014/main" id="{43FB7081-7548-4190-A441-BDF68D45D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0103" y="3492041"/>
            <a:ext cx="914400" cy="914400"/>
          </a:xfrm>
          <a:prstGeom prst="rect">
            <a:avLst/>
          </a:prstGeom>
        </p:spPr>
      </p:pic>
      <p:pic>
        <p:nvPicPr>
          <p:cNvPr id="15" name="Graphic 14" descr="Medical">
            <a:extLst>
              <a:ext uri="{FF2B5EF4-FFF2-40B4-BE49-F238E27FC236}">
                <a16:creationId xmlns:a16="http://schemas.microsoft.com/office/drawing/2014/main" id="{A9EBDD4F-C007-4103-974C-A9C0A82CB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9148" y="1708183"/>
            <a:ext cx="914400" cy="914400"/>
          </a:xfrm>
          <a:prstGeom prst="rect">
            <a:avLst/>
          </a:prstGeom>
        </p:spPr>
      </p:pic>
      <p:pic>
        <p:nvPicPr>
          <p:cNvPr id="17" name="Graphic 16" descr="Brain in head">
            <a:extLst>
              <a:ext uri="{FF2B5EF4-FFF2-40B4-BE49-F238E27FC236}">
                <a16:creationId xmlns:a16="http://schemas.microsoft.com/office/drawing/2014/main" id="{3113CF8A-ECC6-4924-BF32-29B51857E8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30152" y="4609085"/>
            <a:ext cx="914400" cy="914400"/>
          </a:xfrm>
          <a:prstGeom prst="rect">
            <a:avLst/>
          </a:prstGeom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4C58ECC3-A97C-452C-AB8C-B269720BB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282" y="4733909"/>
            <a:ext cx="1083979" cy="108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Piggy Bank">
            <a:extLst>
              <a:ext uri="{FF2B5EF4-FFF2-40B4-BE49-F238E27FC236}">
                <a16:creationId xmlns:a16="http://schemas.microsoft.com/office/drawing/2014/main" id="{D616DF62-5003-4E8D-B81D-73B735EE2A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14800" y="2971800"/>
            <a:ext cx="914400" cy="914400"/>
          </a:xfrm>
          <a:prstGeom prst="rect">
            <a:avLst/>
          </a:prstGeom>
        </p:spPr>
      </p:pic>
      <p:pic>
        <p:nvPicPr>
          <p:cNvPr id="22" name="Graphic 21" descr="Bank Check">
            <a:extLst>
              <a:ext uri="{FF2B5EF4-FFF2-40B4-BE49-F238E27FC236}">
                <a16:creationId xmlns:a16="http://schemas.microsoft.com/office/drawing/2014/main" id="{17AAF773-5C9F-402A-BA6A-58ED2EC45F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64800" y="3121800"/>
            <a:ext cx="914400" cy="914400"/>
          </a:xfrm>
          <a:prstGeom prst="rect">
            <a:avLst/>
          </a:prstGeom>
        </p:spPr>
      </p:pic>
      <p:pic>
        <p:nvPicPr>
          <p:cNvPr id="24" name="Graphic 23" descr="Bank Check">
            <a:extLst>
              <a:ext uri="{FF2B5EF4-FFF2-40B4-BE49-F238E27FC236}">
                <a16:creationId xmlns:a16="http://schemas.microsoft.com/office/drawing/2014/main" id="{87225B18-ACDC-45E4-B747-CA48A4599B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111640">
            <a:off x="6871200" y="3159109"/>
            <a:ext cx="2266950" cy="1768503"/>
          </a:xfrm>
          <a:prstGeom prst="rect">
            <a:avLst/>
          </a:prstGeom>
        </p:spPr>
      </p:pic>
      <p:pic>
        <p:nvPicPr>
          <p:cNvPr id="26" name="Graphic 25" descr="Piggy Bank">
            <a:extLst>
              <a:ext uri="{FF2B5EF4-FFF2-40B4-BE49-F238E27FC236}">
                <a16:creationId xmlns:a16="http://schemas.microsoft.com/office/drawing/2014/main" id="{AAF46DFE-E834-4775-85E1-8A0E16DE20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10365" y="4134144"/>
            <a:ext cx="1675308" cy="1675308"/>
          </a:xfrm>
          <a:prstGeom prst="rect">
            <a:avLst/>
          </a:prstGeom>
        </p:spPr>
      </p:pic>
      <p:pic>
        <p:nvPicPr>
          <p:cNvPr id="28" name="Graphic 27" descr="Pasta">
            <a:extLst>
              <a:ext uri="{FF2B5EF4-FFF2-40B4-BE49-F238E27FC236}">
                <a16:creationId xmlns:a16="http://schemas.microsoft.com/office/drawing/2014/main" id="{E0879FB0-84AA-44C3-B7F4-B6E1F67F29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9211" y="4670997"/>
            <a:ext cx="1001140" cy="1001140"/>
          </a:xfrm>
          <a:prstGeom prst="rect">
            <a:avLst/>
          </a:prstGeom>
        </p:spPr>
      </p:pic>
      <p:pic>
        <p:nvPicPr>
          <p:cNvPr id="30" name="Graphic 29" descr="Sad Face with Solid Fill">
            <a:extLst>
              <a:ext uri="{FF2B5EF4-FFF2-40B4-BE49-F238E27FC236}">
                <a16:creationId xmlns:a16="http://schemas.microsoft.com/office/drawing/2014/main" id="{FFB2D746-FCDE-4DC1-9853-B8E3402F6E5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0970" y="2842647"/>
            <a:ext cx="1415925" cy="1415925"/>
          </a:xfrm>
          <a:prstGeom prst="rect">
            <a:avLst/>
          </a:prstGeom>
        </p:spPr>
      </p:pic>
      <p:pic>
        <p:nvPicPr>
          <p:cNvPr id="3072" name="Graphic 3071" descr="Beer">
            <a:extLst>
              <a:ext uri="{FF2B5EF4-FFF2-40B4-BE49-F238E27FC236}">
                <a16:creationId xmlns:a16="http://schemas.microsoft.com/office/drawing/2014/main" id="{3802E5E7-6401-440A-BBE1-05E537DA87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9619" y="4361498"/>
            <a:ext cx="914400" cy="914400"/>
          </a:xfrm>
          <a:prstGeom prst="rect">
            <a:avLst/>
          </a:prstGeom>
        </p:spPr>
      </p:pic>
      <p:pic>
        <p:nvPicPr>
          <p:cNvPr id="3075" name="Graphic 3074" descr="Pizza">
            <a:extLst>
              <a:ext uri="{FF2B5EF4-FFF2-40B4-BE49-F238E27FC236}">
                <a16:creationId xmlns:a16="http://schemas.microsoft.com/office/drawing/2014/main" id="{92457D5C-DFBA-4F34-9242-C56E9484EF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8498304">
            <a:off x="1185582" y="44064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9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1EF38-3A53-4984-8149-3E010ACCA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</p:spPr>
        <p:txBody>
          <a:bodyPr/>
          <a:lstStyle/>
          <a:p>
            <a:pPr marL="203200" indent="0">
              <a:buNone/>
            </a:pPr>
            <a:r>
              <a:rPr lang="en-US" dirty="0"/>
              <a:t>LINEAR PROGRAMMING MODEL               MINIMIZE THE COST OF MEAL PER DAY</a:t>
            </a:r>
          </a:p>
          <a:p>
            <a:pPr marL="203200" indent="0">
              <a:buNone/>
            </a:pPr>
            <a:r>
              <a:rPr lang="en-US" dirty="0"/>
              <a:t>ENSURING, ESSENTIAL SET OF DAILY NUTRIENTS ARE CONSUMED </a:t>
            </a:r>
          </a:p>
          <a:p>
            <a:pPr marL="203200" indent="0">
              <a:buNone/>
            </a:pPr>
            <a:r>
              <a:rPr lang="en-US" dirty="0"/>
              <a:t>FINALLY, REDUCING THE OVERALL EXPENDITURE ON FOOD</a:t>
            </a:r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r>
              <a:rPr lang="en-US" dirty="0"/>
              <a:t>						DATA SOURCES:</a:t>
            </a:r>
          </a:p>
          <a:p>
            <a:pPr marL="203200" indent="0">
              <a:buNone/>
            </a:pPr>
            <a:r>
              <a:rPr lang="en-US" dirty="0"/>
              <a:t>						1. Minimum calorie requirement</a:t>
            </a:r>
          </a:p>
          <a:p>
            <a:pPr marL="203200" indent="0">
              <a:buNone/>
            </a:pPr>
            <a:r>
              <a:rPr lang="en-US" dirty="0"/>
              <a:t>						2. Nutritional fact and cost 	</a:t>
            </a:r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516F62-818F-415E-A973-DE6D8B9873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84BBD1-76F3-4F88-937D-E3A9B672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89" y="428589"/>
            <a:ext cx="7303200" cy="753222"/>
          </a:xfrm>
        </p:spPr>
        <p:txBody>
          <a:bodyPr/>
          <a:lstStyle/>
          <a:p>
            <a:pPr algn="ctr"/>
            <a:r>
              <a:rPr lang="en-US" sz="4000" dirty="0"/>
              <a:t>OUR APPROACH</a:t>
            </a:r>
          </a:p>
        </p:txBody>
      </p:sp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722D8F9E-63A8-47AC-A9E9-ACE0EF4D4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743326" y="1583513"/>
            <a:ext cx="690563" cy="690563"/>
          </a:xfrm>
          <a:prstGeom prst="rect">
            <a:avLst/>
          </a:prstGeom>
        </p:spPr>
      </p:pic>
      <p:pic>
        <p:nvPicPr>
          <p:cNvPr id="9" name="Graphic 8" descr="Arrow: Rotate right">
            <a:extLst>
              <a:ext uri="{FF2B5EF4-FFF2-40B4-BE49-F238E27FC236}">
                <a16:creationId xmlns:a16="http://schemas.microsoft.com/office/drawing/2014/main" id="{F6CD8270-474F-4B48-B5B2-5BC262544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917291" y="2071913"/>
            <a:ext cx="592950" cy="997282"/>
          </a:xfrm>
          <a:prstGeom prst="rect">
            <a:avLst/>
          </a:prstGeom>
        </p:spPr>
      </p:pic>
      <p:pic>
        <p:nvPicPr>
          <p:cNvPr id="4098" name="Picture 2" descr="Image result for pYCHARM">
            <a:extLst>
              <a:ext uri="{FF2B5EF4-FFF2-40B4-BE49-F238E27FC236}">
                <a16:creationId xmlns:a16="http://schemas.microsoft.com/office/drawing/2014/main" id="{C942D4D6-1159-42F9-92B5-37B0DE44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6" y="2976562"/>
            <a:ext cx="1844622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FLASK PYTHON">
            <a:extLst>
              <a:ext uri="{FF2B5EF4-FFF2-40B4-BE49-F238E27FC236}">
                <a16:creationId xmlns:a16="http://schemas.microsoft.com/office/drawing/2014/main" id="{3F494526-36FD-4841-B990-4BE3BD162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672" y="3429000"/>
            <a:ext cx="2231793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tml5 and css3">
            <a:extLst>
              <a:ext uri="{FF2B5EF4-FFF2-40B4-BE49-F238E27FC236}">
                <a16:creationId xmlns:a16="http://schemas.microsoft.com/office/drawing/2014/main" id="{1DD8071A-F8A0-4697-9DA6-11BFA97C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528" y="4708177"/>
            <a:ext cx="1619250" cy="1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61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55ADF5-B4A6-4E33-B9CE-676E48E30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dirty="0"/>
              <a:t>Variables used:</a:t>
            </a:r>
          </a:p>
          <a:p>
            <a:pPr marL="203200" indent="0">
              <a:buNone/>
            </a:pPr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, f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f</a:t>
            </a:r>
            <a:r>
              <a:rPr lang="en-US" baseline="-25000" dirty="0" err="1"/>
              <a:t>n</a:t>
            </a:r>
            <a:r>
              <a:rPr lang="en-US" dirty="0"/>
              <a:t>       Food Items</a:t>
            </a:r>
          </a:p>
          <a:p>
            <a:pPr marL="203200" indent="0">
              <a:buNone/>
            </a:pPr>
            <a:r>
              <a:rPr lang="en-US" dirty="0"/>
              <a:t>qty</a:t>
            </a:r>
            <a:r>
              <a:rPr lang="en-US" baseline="-25000" dirty="0"/>
              <a:t>1</a:t>
            </a:r>
            <a:r>
              <a:rPr lang="en-US" dirty="0"/>
              <a:t>, qty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qty</a:t>
            </a:r>
            <a:r>
              <a:rPr lang="en-US" baseline="-25000" dirty="0" err="1"/>
              <a:t>n</a:t>
            </a:r>
            <a:r>
              <a:rPr lang="en-US" dirty="0"/>
              <a:t>      Quantity of Food Items</a:t>
            </a:r>
          </a:p>
          <a:p>
            <a:pPr marL="203200" indent="0">
              <a:buNone/>
            </a:pP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c</a:t>
            </a:r>
            <a:r>
              <a:rPr lang="en-US" baseline="-25000" dirty="0" err="1"/>
              <a:t>n</a:t>
            </a:r>
            <a:r>
              <a:rPr lang="en-US" dirty="0"/>
              <a:t>      Cost of Food Items</a:t>
            </a:r>
          </a:p>
          <a:p>
            <a:pPr marL="203200" indent="0">
              <a:buNone/>
            </a:pPr>
            <a:r>
              <a:rPr lang="en-US" dirty="0"/>
              <a:t>cal</a:t>
            </a:r>
            <a:r>
              <a:rPr lang="en-US" baseline="-25000" dirty="0"/>
              <a:t>1</a:t>
            </a:r>
            <a:r>
              <a:rPr lang="en-US" dirty="0"/>
              <a:t>, cal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cal</a:t>
            </a:r>
            <a:r>
              <a:rPr lang="en-US" baseline="-25000" dirty="0" err="1"/>
              <a:t>n</a:t>
            </a:r>
            <a:r>
              <a:rPr lang="en-US" dirty="0"/>
              <a:t>     Calorie of Food Items</a:t>
            </a:r>
          </a:p>
          <a:p>
            <a:pPr marL="203200" indent="0">
              <a:buNone/>
            </a:pPr>
            <a:r>
              <a:rPr lang="en-US" dirty="0"/>
              <a:t>carb</a:t>
            </a:r>
            <a:r>
              <a:rPr lang="en-US" baseline="-25000" dirty="0"/>
              <a:t>1</a:t>
            </a:r>
            <a:r>
              <a:rPr lang="en-US" dirty="0"/>
              <a:t>, carb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carb</a:t>
            </a:r>
            <a:r>
              <a:rPr lang="en-US" baseline="-25000" dirty="0" err="1"/>
              <a:t>n</a:t>
            </a:r>
            <a:r>
              <a:rPr lang="en-US" dirty="0"/>
              <a:t>      Carbohydrate content of Food Items</a:t>
            </a:r>
          </a:p>
          <a:p>
            <a:pPr marL="203200" indent="0">
              <a:buNone/>
            </a:pPr>
            <a:r>
              <a:rPr lang="en-US" dirty="0"/>
              <a:t>fat</a:t>
            </a:r>
            <a:r>
              <a:rPr lang="en-US" baseline="-25000" dirty="0"/>
              <a:t>1</a:t>
            </a:r>
            <a:r>
              <a:rPr lang="en-US" dirty="0"/>
              <a:t>, fat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fat</a:t>
            </a:r>
            <a:r>
              <a:rPr lang="en-US" baseline="-25000" dirty="0" err="1"/>
              <a:t>n</a:t>
            </a:r>
            <a:r>
              <a:rPr lang="en-US" dirty="0"/>
              <a:t>      Fat content of Food Items</a:t>
            </a:r>
          </a:p>
          <a:p>
            <a:pPr marL="203200" indent="0">
              <a:buNone/>
            </a:pPr>
            <a:r>
              <a:rPr lang="en-US" dirty="0"/>
              <a:t>pro</a:t>
            </a:r>
            <a:r>
              <a:rPr lang="en-US" baseline="-25000" dirty="0"/>
              <a:t>1</a:t>
            </a:r>
            <a:r>
              <a:rPr lang="en-US" dirty="0"/>
              <a:t>, pro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pro</a:t>
            </a:r>
            <a:r>
              <a:rPr lang="en-US" baseline="-25000" dirty="0" err="1"/>
              <a:t>n</a:t>
            </a:r>
            <a:r>
              <a:rPr lang="en-US" dirty="0"/>
              <a:t>      Protein content of Food Items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414C5-FE07-4502-BFD8-0CCFA9C63F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29F80B-FF2E-407B-A57F-71A37CAA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0" y="427878"/>
            <a:ext cx="7303200" cy="767510"/>
          </a:xfrm>
        </p:spPr>
        <p:txBody>
          <a:bodyPr/>
          <a:lstStyle/>
          <a:p>
            <a:pPr algn="ctr"/>
            <a:r>
              <a:rPr lang="en-US" sz="4000" dirty="0"/>
              <a:t>IMPLEMENTATION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A1E404-9721-4DF5-8282-E42C9F7CCB5B}"/>
              </a:ext>
            </a:extLst>
          </p:cNvPr>
          <p:cNvCxnSpPr/>
          <p:nvPr/>
        </p:nvCxnSpPr>
        <p:spPr>
          <a:xfrm>
            <a:off x="1566858" y="2319338"/>
            <a:ext cx="2238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18AE2-5813-45C9-AF53-C36A5E4397A3}"/>
              </a:ext>
            </a:extLst>
          </p:cNvPr>
          <p:cNvCxnSpPr/>
          <p:nvPr/>
        </p:nvCxnSpPr>
        <p:spPr>
          <a:xfrm>
            <a:off x="2176457" y="2724151"/>
            <a:ext cx="2238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93D1A-D836-4678-88F5-0FEFCACCF73D}"/>
              </a:ext>
            </a:extLst>
          </p:cNvPr>
          <p:cNvCxnSpPr/>
          <p:nvPr/>
        </p:nvCxnSpPr>
        <p:spPr>
          <a:xfrm>
            <a:off x="1688303" y="3128963"/>
            <a:ext cx="2238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A32D8-ABBD-474A-A9DC-BA814AA0E733}"/>
              </a:ext>
            </a:extLst>
          </p:cNvPr>
          <p:cNvCxnSpPr/>
          <p:nvPr/>
        </p:nvCxnSpPr>
        <p:spPr>
          <a:xfrm>
            <a:off x="2095497" y="3509963"/>
            <a:ext cx="2238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22889-2D21-473F-9AE7-D5ACF5723790}"/>
              </a:ext>
            </a:extLst>
          </p:cNvPr>
          <p:cNvCxnSpPr/>
          <p:nvPr/>
        </p:nvCxnSpPr>
        <p:spPr>
          <a:xfrm>
            <a:off x="2509850" y="3905278"/>
            <a:ext cx="2238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31F0F0-00BB-49F3-9D93-2DF44C172C5B}"/>
              </a:ext>
            </a:extLst>
          </p:cNvPr>
          <p:cNvCxnSpPr/>
          <p:nvPr/>
        </p:nvCxnSpPr>
        <p:spPr>
          <a:xfrm>
            <a:off x="2166945" y="4710137"/>
            <a:ext cx="2238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EC85FE-707B-4543-9C9D-464F427BE227}"/>
              </a:ext>
            </a:extLst>
          </p:cNvPr>
          <p:cNvCxnSpPr/>
          <p:nvPr/>
        </p:nvCxnSpPr>
        <p:spPr>
          <a:xfrm>
            <a:off x="2052634" y="4314847"/>
            <a:ext cx="2238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4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3BFDF1-5AF0-466C-AEAC-520BFD053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dirty="0"/>
              <a:t>OBJECTIVE FUNCTION:</a:t>
            </a:r>
          </a:p>
          <a:p>
            <a:pPr marL="203200" indent="0">
              <a:buNone/>
            </a:pPr>
            <a:r>
              <a:rPr lang="en-US" dirty="0"/>
              <a:t>Min C( Food Items quantity, Cost) = c</a:t>
            </a:r>
            <a:r>
              <a:rPr lang="en-US" baseline="-25000" dirty="0"/>
              <a:t>1</a:t>
            </a:r>
            <a:r>
              <a:rPr lang="en-US" dirty="0"/>
              <a:t> * qty</a:t>
            </a:r>
            <a:r>
              <a:rPr lang="en-US" baseline="-25000" dirty="0"/>
              <a:t>1 </a:t>
            </a:r>
            <a:r>
              <a:rPr lang="en-US" dirty="0"/>
              <a:t>+ c</a:t>
            </a:r>
            <a:r>
              <a:rPr lang="en-US" baseline="-25000" dirty="0"/>
              <a:t>2 </a:t>
            </a:r>
            <a:r>
              <a:rPr lang="en-US" dirty="0"/>
              <a:t>* qty</a:t>
            </a:r>
            <a:r>
              <a:rPr lang="en-US" baseline="-25000" dirty="0"/>
              <a:t>2 </a:t>
            </a:r>
            <a:r>
              <a:rPr lang="en-US" dirty="0"/>
              <a:t>+ … + </a:t>
            </a:r>
            <a:r>
              <a:rPr lang="en-US" dirty="0" err="1"/>
              <a:t>c</a:t>
            </a:r>
            <a:r>
              <a:rPr lang="en-US" baseline="-25000" dirty="0" err="1"/>
              <a:t>n</a:t>
            </a:r>
            <a:r>
              <a:rPr lang="en-US" dirty="0"/>
              <a:t>*</a:t>
            </a:r>
            <a:r>
              <a:rPr lang="en-US" dirty="0" err="1"/>
              <a:t>qty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</a:p>
          <a:p>
            <a:pPr marL="203200" indent="0">
              <a:buNone/>
            </a:pPr>
            <a:endParaRPr lang="en-US" baseline="-25000" dirty="0"/>
          </a:p>
          <a:p>
            <a:pPr marL="203200" indent="0">
              <a:buNone/>
            </a:pPr>
            <a:r>
              <a:rPr lang="en-US" dirty="0"/>
              <a:t>CONSTRAINTS:</a:t>
            </a:r>
          </a:p>
          <a:p>
            <a:pPr marL="203200" indent="0">
              <a:buNone/>
            </a:pPr>
            <a:r>
              <a:rPr lang="en-US" dirty="0"/>
              <a:t>cal</a:t>
            </a:r>
            <a:r>
              <a:rPr lang="en-US" baseline="-25000" dirty="0"/>
              <a:t>1</a:t>
            </a:r>
            <a:r>
              <a:rPr lang="en-US" dirty="0"/>
              <a:t>+ cal</a:t>
            </a:r>
            <a:r>
              <a:rPr lang="en-US" baseline="-25000" dirty="0"/>
              <a:t>2 </a:t>
            </a:r>
            <a:r>
              <a:rPr lang="en-US" dirty="0"/>
              <a:t>+ … + </a:t>
            </a:r>
            <a:r>
              <a:rPr lang="en-US" dirty="0" err="1"/>
              <a:t>cal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&gt;= minimum requirement of calorie</a:t>
            </a:r>
          </a:p>
          <a:p>
            <a:pPr marL="203200" indent="0">
              <a:buNone/>
            </a:pPr>
            <a:r>
              <a:rPr lang="en-US" dirty="0"/>
              <a:t>45g &gt;= carb</a:t>
            </a:r>
            <a:r>
              <a:rPr lang="en-US" baseline="-25000" dirty="0"/>
              <a:t>1 </a:t>
            </a:r>
            <a:r>
              <a:rPr lang="en-US" dirty="0"/>
              <a:t>+ carb</a:t>
            </a:r>
            <a:r>
              <a:rPr lang="en-US" baseline="-25000" dirty="0"/>
              <a:t>2 </a:t>
            </a:r>
            <a:r>
              <a:rPr lang="en-US" dirty="0"/>
              <a:t>+ … +</a:t>
            </a:r>
            <a:r>
              <a:rPr lang="en-US" dirty="0" err="1"/>
              <a:t>carb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&lt;= 60g</a:t>
            </a:r>
          </a:p>
          <a:p>
            <a:pPr marL="203200" indent="0">
              <a:buNone/>
            </a:pPr>
            <a:r>
              <a:rPr lang="en-US" dirty="0"/>
              <a:t>44g &gt;= fat</a:t>
            </a:r>
            <a:r>
              <a:rPr lang="en-US" baseline="-25000" dirty="0"/>
              <a:t>1 </a:t>
            </a:r>
            <a:r>
              <a:rPr lang="en-US" dirty="0"/>
              <a:t>+</a:t>
            </a:r>
            <a:r>
              <a:rPr lang="en-US" baseline="-25000" dirty="0"/>
              <a:t> </a:t>
            </a:r>
            <a:r>
              <a:rPr lang="en-US" dirty="0"/>
              <a:t>fat</a:t>
            </a:r>
            <a:r>
              <a:rPr lang="en-US" baseline="-25000" dirty="0"/>
              <a:t>2 </a:t>
            </a:r>
            <a:r>
              <a:rPr lang="en-US" dirty="0"/>
              <a:t>+ … + </a:t>
            </a:r>
            <a:r>
              <a:rPr lang="en-US" dirty="0" err="1"/>
              <a:t>fat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&lt;= 78g</a:t>
            </a:r>
          </a:p>
          <a:p>
            <a:pPr marL="203200" indent="0">
              <a:buNone/>
            </a:pPr>
            <a:r>
              <a:rPr lang="en-US" dirty="0"/>
              <a:t>pro</a:t>
            </a:r>
            <a:r>
              <a:rPr lang="en-US" baseline="-25000" dirty="0"/>
              <a:t>1 </a:t>
            </a:r>
            <a:r>
              <a:rPr lang="en-US" dirty="0"/>
              <a:t>+ pro</a:t>
            </a:r>
            <a:r>
              <a:rPr lang="en-US" baseline="-25000" dirty="0"/>
              <a:t>2 </a:t>
            </a:r>
            <a:r>
              <a:rPr lang="en-US" dirty="0"/>
              <a:t>+ … + </a:t>
            </a:r>
            <a:r>
              <a:rPr lang="en-US" dirty="0" err="1"/>
              <a:t>pro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&gt;= 0.37 * body weight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DA827-F74A-4F2B-A6E0-1FAEEA4C1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2D7885-7560-4E9A-AAFD-EC37CD209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400" y="475503"/>
            <a:ext cx="7303200" cy="729410"/>
          </a:xfrm>
        </p:spPr>
        <p:txBody>
          <a:bodyPr/>
          <a:lstStyle/>
          <a:p>
            <a:pPr algn="ctr"/>
            <a:r>
              <a:rPr lang="en-US" sz="40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0479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FCBD8-8C01-4224-B3E3-495F0CDEF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013" y="1380738"/>
            <a:ext cx="8691600" cy="4881949"/>
          </a:xfrm>
        </p:spPr>
        <p:txBody>
          <a:bodyPr/>
          <a:lstStyle/>
          <a:p>
            <a:pPr marL="203200" indent="0">
              <a:buNone/>
            </a:pPr>
            <a:r>
              <a:rPr lang="en-US" b="1" dirty="0"/>
              <a:t>INPUT</a:t>
            </a:r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endParaRPr lang="en-US" dirty="0"/>
          </a:p>
          <a:p>
            <a:pPr marL="203200" indent="0">
              <a:buNone/>
            </a:pPr>
            <a:r>
              <a:rPr lang="en-US" b="1" dirty="0"/>
              <a:t>OUTPUT</a:t>
            </a:r>
          </a:p>
          <a:p>
            <a:pPr marL="203200" indent="0">
              <a:buNone/>
            </a:pPr>
            <a:r>
              <a:rPr lang="en-US" dirty="0"/>
              <a:t>Optimized cost and quantity of food items for each meal per 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CB617-BE3F-4E2E-A2BA-EA2FFC3FC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1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3B8B9A-63A3-4654-B7B2-712CB240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9" y="341682"/>
            <a:ext cx="7303200" cy="748460"/>
          </a:xfrm>
        </p:spPr>
        <p:txBody>
          <a:bodyPr/>
          <a:lstStyle/>
          <a:p>
            <a:pPr algn="ctr"/>
            <a:r>
              <a:rPr lang="en-US" sz="4000" dirty="0"/>
              <a:t>APPLICATION</a:t>
            </a:r>
          </a:p>
        </p:txBody>
      </p:sp>
      <p:pic>
        <p:nvPicPr>
          <p:cNvPr id="5122" name="Picture 2" descr="Image result for sedentary lifestyle icon">
            <a:extLst>
              <a:ext uri="{FF2B5EF4-FFF2-40B4-BE49-F238E27FC236}">
                <a16:creationId xmlns:a16="http://schemas.microsoft.com/office/drawing/2014/main" id="{A2F90032-57FD-41D7-A9E1-BC61F3F0D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21" y="1068796"/>
            <a:ext cx="1771070" cy="119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active lifestyle icon">
            <a:extLst>
              <a:ext uri="{FF2B5EF4-FFF2-40B4-BE49-F238E27FC236}">
                <a16:creationId xmlns:a16="http://schemas.microsoft.com/office/drawing/2014/main" id="{937DAFAB-2990-4E0E-8788-244D4210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64" y="1226530"/>
            <a:ext cx="882923" cy="88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Run">
            <a:extLst>
              <a:ext uri="{FF2B5EF4-FFF2-40B4-BE49-F238E27FC236}">
                <a16:creationId xmlns:a16="http://schemas.microsoft.com/office/drawing/2014/main" id="{E27BACA1-C081-48C8-8E3B-8759B0303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9538" y="1173650"/>
            <a:ext cx="882923" cy="882923"/>
          </a:xfrm>
          <a:prstGeom prst="rect">
            <a:avLst/>
          </a:prstGeom>
        </p:spPr>
      </p:pic>
      <p:pic>
        <p:nvPicPr>
          <p:cNvPr id="14" name="Graphic 13" descr="Man">
            <a:extLst>
              <a:ext uri="{FF2B5EF4-FFF2-40B4-BE49-F238E27FC236}">
                <a16:creationId xmlns:a16="http://schemas.microsoft.com/office/drawing/2014/main" id="{2BBC6EA5-B10E-499F-B800-6AA39D9848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6234" y="2475072"/>
            <a:ext cx="1168241" cy="1168241"/>
          </a:xfrm>
          <a:prstGeom prst="rect">
            <a:avLst/>
          </a:prstGeom>
        </p:spPr>
      </p:pic>
      <p:pic>
        <p:nvPicPr>
          <p:cNvPr id="5126" name="Picture 6" descr="Image result for child icon">
            <a:extLst>
              <a:ext uri="{FF2B5EF4-FFF2-40B4-BE49-F238E27FC236}">
                <a16:creationId xmlns:a16="http://schemas.microsoft.com/office/drawing/2014/main" id="{F004AFE2-69FE-4452-8C37-E153DD88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04" y="2642089"/>
            <a:ext cx="1148610" cy="123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Woman">
            <a:extLst>
              <a:ext uri="{FF2B5EF4-FFF2-40B4-BE49-F238E27FC236}">
                <a16:creationId xmlns:a16="http://schemas.microsoft.com/office/drawing/2014/main" id="{D7C4AEF2-5F3B-41E0-ABDF-3B351BD616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0914" y="2475071"/>
            <a:ext cx="1245438" cy="1168241"/>
          </a:xfrm>
          <a:prstGeom prst="rect">
            <a:avLst/>
          </a:prstGeom>
        </p:spPr>
      </p:pic>
      <p:pic>
        <p:nvPicPr>
          <p:cNvPr id="5128" name="Picture 8" descr="Image result for weight icon">
            <a:extLst>
              <a:ext uri="{FF2B5EF4-FFF2-40B4-BE49-F238E27FC236}">
                <a16:creationId xmlns:a16="http://schemas.microsoft.com/office/drawing/2014/main" id="{04F6396A-6028-4F60-B40A-4FD518C47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23" y="4176992"/>
            <a:ext cx="1052726" cy="10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food&#10;&#10;Description generated with very high confidence">
            <a:extLst>
              <a:ext uri="{FF2B5EF4-FFF2-40B4-BE49-F238E27FC236}">
                <a16:creationId xmlns:a16="http://schemas.microsoft.com/office/drawing/2014/main" id="{42622411-18B1-40FB-8C91-1996A36235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1725" y="2190749"/>
            <a:ext cx="3638550" cy="3376613"/>
          </a:xfrm>
          <a:prstGeom prst="rect">
            <a:avLst/>
          </a:prstGeom>
        </p:spPr>
      </p:pic>
      <p:pic>
        <p:nvPicPr>
          <p:cNvPr id="5138" name="Picture 18" descr="Related image">
            <a:extLst>
              <a:ext uri="{FF2B5EF4-FFF2-40B4-BE49-F238E27FC236}">
                <a16:creationId xmlns:a16="http://schemas.microsoft.com/office/drawing/2014/main" id="{2072729B-065F-43B1-AF9A-24983B79E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58" y="4026499"/>
            <a:ext cx="1353712" cy="135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Man">
            <a:extLst>
              <a:ext uri="{FF2B5EF4-FFF2-40B4-BE49-F238E27FC236}">
                <a16:creationId xmlns:a16="http://schemas.microsoft.com/office/drawing/2014/main" id="{30852B0E-EC20-4CB1-B05F-D659B12BA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77" y="2475071"/>
            <a:ext cx="1168241" cy="1168241"/>
          </a:xfrm>
          <a:prstGeom prst="rect">
            <a:avLst/>
          </a:prstGeom>
        </p:spPr>
      </p:pic>
      <p:pic>
        <p:nvPicPr>
          <p:cNvPr id="26" name="Graphic 25" descr="Woman">
            <a:extLst>
              <a:ext uri="{FF2B5EF4-FFF2-40B4-BE49-F238E27FC236}">
                <a16:creationId xmlns:a16="http://schemas.microsoft.com/office/drawing/2014/main" id="{381E81A6-22AE-41CE-BFE7-32B2E8103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057" y="2475070"/>
            <a:ext cx="1245438" cy="11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93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osing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383</Words>
  <Application>Microsoft Office PowerPoint</Application>
  <PresentationFormat>On-screen Show (4:3)</PresentationFormat>
  <Paragraphs>96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Century Gothic</vt:lpstr>
      <vt:lpstr>Cambria</vt:lpstr>
      <vt:lpstr>Calibri</vt:lpstr>
      <vt:lpstr>Wingdings</vt:lpstr>
      <vt:lpstr>Cover Slides</vt:lpstr>
      <vt:lpstr>Closing Slide</vt:lpstr>
      <vt:lpstr>Content - No Photos</vt:lpstr>
      <vt:lpstr>PowerPoint Presentation</vt:lpstr>
      <vt:lpstr>Contents</vt:lpstr>
      <vt:lpstr>THE PROBLEM</vt:lpstr>
      <vt:lpstr>BACKGROUND &amp; FACTS</vt:lpstr>
      <vt:lpstr>WHY IS IT IMPORTANT?   </vt:lpstr>
      <vt:lpstr>OUR APPROACH</vt:lpstr>
      <vt:lpstr>IMPLEMENTATION</vt:lpstr>
      <vt:lpstr>IMPLEMENTATION</vt:lpstr>
      <vt:lpstr>APPLICATION</vt:lpstr>
      <vt:lpstr>PuLP LIBRARY</vt:lpstr>
      <vt:lpstr>DEMONSTRATION</vt:lpstr>
      <vt:lpstr>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Aakanksha Gokhe</cp:lastModifiedBy>
  <cp:revision>75</cp:revision>
  <dcterms:modified xsi:type="dcterms:W3CDTF">2018-05-03T17:34:20Z</dcterms:modified>
</cp:coreProperties>
</file>